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73" r:id="rId9"/>
    <p:sldId id="274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  <p:sldId id="276" r:id="rId21"/>
    <p:sldId id="277" r:id="rId22"/>
    <p:sldId id="262" r:id="rId23"/>
    <p:sldId id="278" r:id="rId24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PT Sans Narrow" panose="020B0506020203020204" pitchFamily="34" charset="77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yssa Smith" initials="" lastIdx="2" clrIdx="0"/>
  <p:cmAuthor id="1" name="Alyssa Smith" initials="AS" lastIdx="1" clrIdx="1">
    <p:extLst>
      <p:ext uri="{19B8F6BF-5375-455C-9EA6-DF929625EA0E}">
        <p15:presenceInfo xmlns:p15="http://schemas.microsoft.com/office/powerpoint/2012/main" userId="S::as3798@nau.edu::8d4834a9-32da-450e-9f35-c814be7b2c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8816BE-BED9-442A-818E-1F447F2E431E}">
  <a:tblStyle styleId="{B88816BE-BED9-442A-818E-1F447F2E43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71"/>
  </p:normalViewPr>
  <p:slideViewPr>
    <p:cSldViewPr snapToGrid="0">
      <p:cViewPr varScale="1">
        <p:scale>
          <a:sx n="102" d="100"/>
          <a:sy n="102" d="100"/>
        </p:scale>
        <p:origin x="176" y="4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3-27T06:19:39.691" idx="1">
    <p:pos x="196" y="1802"/>
    <p:text>A single red blood cell averages about 100 micrometers in diameter, there are 1000 nanometers in one micrometer.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3-27T06:40:17.884" idx="2">
    <p:pos x="2880" y="790"/>
    <p:text>since they are photocatalytic - a chemical reaction taking place on the surface that leads to self-propulsion.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01T16:43:28.379" idx="1">
    <p:pos x="10" y="10"/>
    <p:text>starts with glucose b/c non toxic and cheap aldehyde and have the copper 2 acetate to form the copper oxide nanoparticles, 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45462b28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45462b28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52f48a8b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52f48a8b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52f48a8b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52f48a8b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52f48a8b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52f48a8b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52f48a8b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52f48a8ba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52f48a8b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52f48a8ba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52f48a8b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52f48a8b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52f48a8b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52f48a8ba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52f48a8b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52f48a8b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e79963655740f8b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e79963655740f8b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098e03fcd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098e03fcd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098e03fcd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098e03fcd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098e03fc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098e03fcd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538a5cee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538a5cee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098e03fcd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098e03fcd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52f48a8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52f48a8b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098e03fcd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098e03fcd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52f48a8b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52f48a8b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45462b28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45462b28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098e03fc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098e03fc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098e03fcd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098e03fcd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e79963655740f8b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e79963655740f8b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comments" Target="../comments/comment2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3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Copper Nanoparticles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4294967295"/>
          </p:nvPr>
        </p:nvSpPr>
        <p:spPr>
          <a:xfrm>
            <a:off x="2136750" y="2571750"/>
            <a:ext cx="4870500" cy="8637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Alyssa Smith</a:t>
            </a:r>
            <a:endParaRPr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Mentors: Clifford </a:t>
            </a:r>
            <a:r>
              <a:rPr lang="en" sz="16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Coss</a:t>
            </a:r>
            <a:r>
              <a:rPr lang="en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Edgar </a:t>
            </a:r>
            <a:r>
              <a:rPr lang="en" sz="16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Civitello</a:t>
            </a:r>
            <a:r>
              <a:rPr lang="en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John Gibbs</a:t>
            </a:r>
            <a:endParaRPr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237950"/>
            <a:ext cx="1314450" cy="17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7243" y="3758450"/>
            <a:ext cx="1739582" cy="12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7352" y="3700550"/>
            <a:ext cx="1589297" cy="135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18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234317" y="1297855"/>
            <a:ext cx="2541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used, reaction was ran at 50° C for one hour then taken off heat and stirring.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6217" y="222513"/>
            <a:ext cx="6264632" cy="469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770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16" y="633231"/>
            <a:ext cx="1848038" cy="180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257038" y="2571750"/>
            <a:ext cx="1457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Dodecahedron</a:t>
            </a:r>
            <a:endParaRPr dirty="0"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36-1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Google Shape;138;p2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25881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 M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used, reaction ran for 2 hours at 50° C then removed from heat and stirred at room temperature for 24 hours.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5300" y="445025"/>
            <a:ext cx="5840550" cy="438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36-2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2541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used, reaction ran for 2 hours at 50° C then removed from heat and stirred at room temperature for 24 hours.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1500" y="445025"/>
            <a:ext cx="5804375" cy="435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4" name="Google Shape;1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40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Google Shape;201;p3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25443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 M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used, reaction ran for 30 minutes at 70° C then removed from heat and stirred at room temperature for 24 hours.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5600" y="211075"/>
            <a:ext cx="6295124" cy="472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708" y="2116875"/>
            <a:ext cx="5939291" cy="28019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311700" y="1249263"/>
            <a:ext cx="82815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dk2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The goal is to achieve a nanoparticle that has a smooth, spherical shape and that is roughly 300 nm in diameter. They also needed to be as uniform as possible and well dispersed. </a:t>
            </a:r>
            <a:endParaRPr sz="2000" dirty="0">
              <a:solidFill>
                <a:schemeClr val="dk2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311700" y="2860950"/>
            <a:ext cx="3098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2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In order to see these nanoparticles we had to use a Scanning Electron Microscope (SEM).</a:t>
            </a:r>
            <a:endParaRPr sz="1800" dirty="0"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B145E4-924C-2249-B5AC-A05C1B669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669324"/>
              </p:ext>
            </p:extLst>
          </p:nvPr>
        </p:nvGraphicFramePr>
        <p:xfrm>
          <a:off x="346839" y="924910"/>
          <a:ext cx="8450318" cy="1873208"/>
        </p:xfrm>
        <a:graphic>
          <a:graphicData uri="http://schemas.openxmlformats.org/drawingml/2006/table">
            <a:tbl>
              <a:tblPr>
                <a:tableStyleId>{B88816BE-BED9-442A-818E-1F447F2E431E}</a:tableStyleId>
              </a:tblPr>
              <a:tblGrid>
                <a:gridCol w="709117">
                  <a:extLst>
                    <a:ext uri="{9D8B030D-6E8A-4147-A177-3AD203B41FA5}">
                      <a16:colId xmlns:a16="http://schemas.microsoft.com/office/drawing/2014/main" val="1912652174"/>
                    </a:ext>
                  </a:extLst>
                </a:gridCol>
                <a:gridCol w="1477328">
                  <a:extLst>
                    <a:ext uri="{9D8B030D-6E8A-4147-A177-3AD203B41FA5}">
                      <a16:colId xmlns:a16="http://schemas.microsoft.com/office/drawing/2014/main" val="584233893"/>
                    </a:ext>
                  </a:extLst>
                </a:gridCol>
                <a:gridCol w="1388688">
                  <a:extLst>
                    <a:ext uri="{9D8B030D-6E8A-4147-A177-3AD203B41FA5}">
                      <a16:colId xmlns:a16="http://schemas.microsoft.com/office/drawing/2014/main" val="605736664"/>
                    </a:ext>
                  </a:extLst>
                </a:gridCol>
                <a:gridCol w="3058071">
                  <a:extLst>
                    <a:ext uri="{9D8B030D-6E8A-4147-A177-3AD203B41FA5}">
                      <a16:colId xmlns:a16="http://schemas.microsoft.com/office/drawing/2014/main" val="3652594389"/>
                    </a:ext>
                  </a:extLst>
                </a:gridCol>
                <a:gridCol w="1817114">
                  <a:extLst>
                    <a:ext uri="{9D8B030D-6E8A-4147-A177-3AD203B41FA5}">
                      <a16:colId xmlns:a16="http://schemas.microsoft.com/office/drawing/2014/main" val="3771690076"/>
                    </a:ext>
                  </a:extLst>
                </a:gridCol>
              </a:tblGrid>
              <a:tr h="5269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Sample 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 (°C)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of Reaction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Stirring Time (after addition of </a:t>
                      </a:r>
                      <a:r>
                        <a:rPr lang="en-US" sz="1400" b="1" u="none" strike="noStrike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NaOH</a:t>
                      </a:r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Molarity of </a:t>
                      </a:r>
                      <a:r>
                        <a:rPr lang="en-US" sz="1400" b="1" u="none" strike="noStrike" dirty="0" err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NaOH</a:t>
                      </a:r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3448398"/>
                  </a:ext>
                </a:extLst>
              </a:tr>
              <a:tr h="2692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min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4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018800"/>
                  </a:ext>
                </a:extLst>
              </a:tr>
              <a:tr h="2692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hour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278025"/>
                  </a:ext>
                </a:extLst>
              </a:tr>
              <a:tr h="2692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36-1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hour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hour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8380155"/>
                  </a:ext>
                </a:extLst>
              </a:tr>
              <a:tr h="2692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36-2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hour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hour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6385955"/>
                  </a:ext>
                </a:extLst>
              </a:tr>
              <a:tr h="2692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min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hour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4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148428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5938B1-3527-B546-97EE-C290B91B61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645427"/>
              </p:ext>
            </p:extLst>
          </p:nvPr>
        </p:nvGraphicFramePr>
        <p:xfrm>
          <a:off x="2469984" y="2985590"/>
          <a:ext cx="4204029" cy="1786764"/>
        </p:xfrm>
        <a:graphic>
          <a:graphicData uri="http://schemas.openxmlformats.org/drawingml/2006/table">
            <a:tbl>
              <a:tblPr>
                <a:tableStyleId>{B88816BE-BED9-442A-818E-1F447F2E431E}</a:tableStyleId>
              </a:tblPr>
              <a:tblGrid>
                <a:gridCol w="805027">
                  <a:extLst>
                    <a:ext uri="{9D8B030D-6E8A-4147-A177-3AD203B41FA5}">
                      <a16:colId xmlns:a16="http://schemas.microsoft.com/office/drawing/2014/main" val="3708888998"/>
                    </a:ext>
                  </a:extLst>
                </a:gridCol>
                <a:gridCol w="1073369">
                  <a:extLst>
                    <a:ext uri="{9D8B030D-6E8A-4147-A177-3AD203B41FA5}">
                      <a16:colId xmlns:a16="http://schemas.microsoft.com/office/drawing/2014/main" val="2902360945"/>
                    </a:ext>
                  </a:extLst>
                </a:gridCol>
                <a:gridCol w="1288043">
                  <a:extLst>
                    <a:ext uri="{9D8B030D-6E8A-4147-A177-3AD203B41FA5}">
                      <a16:colId xmlns:a16="http://schemas.microsoft.com/office/drawing/2014/main" val="3115478124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val="2490028752"/>
                    </a:ext>
                  </a:extLst>
                </a:gridCol>
              </a:tblGrid>
              <a:tr h="297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Sample 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Uniformity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Size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Dispersed </a:t>
                      </a:r>
                      <a:endParaRPr lang="en-US" sz="14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1468971"/>
                  </a:ext>
                </a:extLst>
              </a:tr>
              <a:tr h="297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 </a:t>
                      </a:r>
                      <a:endParaRPr lang="en-US" sz="14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≈300 nm</a:t>
                      </a:r>
                      <a:endParaRPr lang="en-US" sz="14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0843088"/>
                  </a:ext>
                </a:extLst>
              </a:tr>
              <a:tr h="297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≈1 µm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4107514"/>
                  </a:ext>
                </a:extLst>
              </a:tr>
              <a:tr h="297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36-1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≈300-600 nm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3416529"/>
                  </a:ext>
                </a:extLst>
              </a:tr>
              <a:tr h="297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36-2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≈900 nm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somewhat 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9782166"/>
                  </a:ext>
                </a:extLst>
              </a:tr>
              <a:tr h="297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 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≈500-630 nm</a:t>
                      </a:r>
                      <a:endParaRPr lang="en-US" sz="14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654418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31A7C16-2B6F-A745-A462-6B54FDF9CA99}"/>
              </a:ext>
            </a:extLst>
          </p:cNvPr>
          <p:cNvSpPr txBox="1"/>
          <p:nvPr/>
        </p:nvSpPr>
        <p:spPr>
          <a:xfrm>
            <a:off x="346839" y="123288"/>
            <a:ext cx="8450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" name="Google Shape;218;p35"/>
          <p:cNvSpPr txBox="1">
            <a:spLocks noGrp="1"/>
          </p:cNvSpPr>
          <p:nvPr>
            <p:ph type="body" idx="1"/>
          </p:nvPr>
        </p:nvSpPr>
        <p:spPr>
          <a:xfrm>
            <a:off x="311700" y="1499689"/>
            <a:ext cx="8520600" cy="16765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Thanks To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NAU NASA Space Grant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Clifford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Coss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Edgar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Civitello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John Gibbs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9" name="Google Shape;21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51" y="2830882"/>
            <a:ext cx="2380020" cy="218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2418" y="3176261"/>
            <a:ext cx="2059164" cy="170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0418" y="3176261"/>
            <a:ext cx="1771882" cy="166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311700" y="3548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Scanning Electron Microscope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26532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>
                <a:solidFill>
                  <a:srgbClr val="666666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scanning electron microscope scans the surface of a sample with a beam of electrons that are reflected to form an image.</a:t>
            </a:r>
            <a:endParaRPr sz="2000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1225" y="1152436"/>
            <a:ext cx="2744847" cy="365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7431" y="1152424"/>
            <a:ext cx="2744847" cy="3659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311700" y="434548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4572000" y="1254825"/>
            <a:ext cx="42603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2000" dirty="0">
                <a:solidFill>
                  <a:srgbClr val="212121"/>
                </a:solidFill>
                <a:highlight>
                  <a:schemeClr val="l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Uniformity allows for use as a new type of catalytic nanomotor with unique and useful properties. </a:t>
            </a:r>
            <a:endParaRPr sz="2000" dirty="0">
              <a:solidFill>
                <a:srgbClr val="212121"/>
              </a:solidFill>
              <a:highlight>
                <a:schemeClr val="lt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" sz="2000" dirty="0">
                <a:solidFill>
                  <a:srgbClr val="212121"/>
                </a:solidFill>
                <a:highlight>
                  <a:schemeClr val="l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movement of these copper(I) oxide particles can be initiated and sustained using an external light source.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lose-Pack UV ON OFF vid_cropped (1).avi">
            <a:hlinkClick r:id="" action="ppaction://media"/>
            <a:extLst>
              <a:ext uri="{FF2B5EF4-FFF2-40B4-BE49-F238E27FC236}">
                <a16:creationId xmlns:a16="http://schemas.microsoft.com/office/drawing/2014/main" id="{F400B0A9-D8B0-0F47-B9E9-9B63D80E8B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434" y="1141948"/>
            <a:ext cx="4410566" cy="3528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1C42DD-A635-DE43-B25F-556F2E137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88941" y="2881424"/>
            <a:ext cx="2477389" cy="1858042"/>
          </a:xfrm>
          <a:prstGeom prst="rect">
            <a:avLst/>
          </a:prstGeom>
        </p:spPr>
      </p:pic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Did I Make the Nanoparticles?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 sz="2000" dirty="0">
                <a:solidFill>
                  <a:srgbClr val="666666"/>
                </a:solidFill>
                <a:highlight>
                  <a:schemeClr val="l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Using a form of benedict's test I reduced copper(II) ions to copper(I) ions</a:t>
            </a:r>
            <a:endParaRPr sz="2000" dirty="0">
              <a:solidFill>
                <a:srgbClr val="666666"/>
              </a:solidFill>
              <a:highlight>
                <a:schemeClr val="lt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 sz="2000" dirty="0">
                <a:solidFill>
                  <a:srgbClr val="666666"/>
                </a:solidFill>
                <a:highlight>
                  <a:schemeClr val="l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Heating of glucose causes the transfer of electrons to the aldehyde causing the glucose to oxidize and the copper to reduce. </a:t>
            </a:r>
            <a:endParaRPr sz="2000" dirty="0">
              <a:solidFill>
                <a:srgbClr val="666666"/>
              </a:solidFill>
              <a:highlight>
                <a:schemeClr val="lt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 sz="2000" dirty="0">
                <a:solidFill>
                  <a:srgbClr val="666666"/>
                </a:solidFill>
                <a:highlight>
                  <a:schemeClr val="l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Through this reaction the copper(I) oxide nanoparticles precipitate out of solution. 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 sz="2000" dirty="0">
                <a:solidFill>
                  <a:srgbClr val="666666"/>
                </a:solidFill>
                <a:highlight>
                  <a:schemeClr val="l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Cu(I) is insoluble so it doesn’t dissolve into solution   </a:t>
            </a:r>
            <a:endParaRPr sz="2000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A4675-3DA8-D545-B251-7AED822CA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3892806"/>
            <a:ext cx="5080000" cy="584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</a:t>
            </a:r>
            <a:r>
              <a:rPr lang="en" dirty="0"/>
              <a:t> 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</a:t>
            </a:r>
            <a:r>
              <a:rPr lang="en" dirty="0"/>
              <a:t> </a:t>
            </a:r>
            <a:endParaRPr dirty="0"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4572000" y="1398975"/>
            <a:ext cx="4260300" cy="28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 sz="2000" dirty="0">
                <a:solidFill>
                  <a:srgbClr val="666666"/>
                </a:solidFill>
                <a:highlight>
                  <a:schemeClr val="l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Mix copper(II) acetate, glucose, and 4 mL of EtOH at the desired temperature while stirring for 5 minutes. </a:t>
            </a:r>
            <a:endParaRPr sz="2000" dirty="0">
              <a:solidFill>
                <a:srgbClr val="666666"/>
              </a:solidFill>
              <a:highlight>
                <a:schemeClr val="lt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 sz="2000" dirty="0">
                <a:solidFill>
                  <a:srgbClr val="666666"/>
                </a:solidFill>
                <a:highlight>
                  <a:schemeClr val="l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Add the 8 mL of </a:t>
            </a:r>
            <a:r>
              <a:rPr lang="en" sz="2000" dirty="0" err="1">
                <a:solidFill>
                  <a:srgbClr val="666666"/>
                </a:solidFill>
                <a:highlight>
                  <a:schemeClr val="l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" sz="2000" dirty="0">
                <a:solidFill>
                  <a:srgbClr val="666666"/>
                </a:solidFill>
                <a:highlight>
                  <a:schemeClr val="l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dropwise over 3 minutes. </a:t>
            </a:r>
            <a:endParaRPr sz="2000" dirty="0">
              <a:solidFill>
                <a:srgbClr val="666666"/>
              </a:solidFill>
              <a:highlight>
                <a:schemeClr val="lt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 sz="2000" dirty="0">
                <a:solidFill>
                  <a:srgbClr val="666666"/>
                </a:solidFill>
                <a:highlight>
                  <a:schemeClr val="l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Allow the reaction to run.</a:t>
            </a:r>
            <a:endParaRPr sz="2000" dirty="0">
              <a:solidFill>
                <a:srgbClr val="666666"/>
              </a:solidFill>
              <a:highlight>
                <a:schemeClr val="lt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55075"/>
            <a:ext cx="4077199" cy="305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Sample 8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Google Shape;180;p2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23634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 M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used, reaction ran for 30 minutes at 70° C then removed from heat and stirring.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5100" y="190106"/>
            <a:ext cx="6351053" cy="4763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8" name="Google Shape;18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5" name="Google Shape;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501</Words>
  <Application>Microsoft Macintosh PowerPoint</Application>
  <PresentationFormat>On-screen Show (16:9)</PresentationFormat>
  <Paragraphs>90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Times New Roman</vt:lpstr>
      <vt:lpstr>PT Sans Narrow</vt:lpstr>
      <vt:lpstr>Arial</vt:lpstr>
      <vt:lpstr>Open Sans</vt:lpstr>
      <vt:lpstr>Tropic</vt:lpstr>
      <vt:lpstr>Copper Nanoparticles</vt:lpstr>
      <vt:lpstr>Introduction</vt:lpstr>
      <vt:lpstr>SEM Scanning Electron Microscope </vt:lpstr>
      <vt:lpstr>Purpose</vt:lpstr>
      <vt:lpstr>How Did I Make the Nanoparticles? </vt:lpstr>
      <vt:lpstr>Basic Procedure </vt:lpstr>
      <vt:lpstr>Sample 8</vt:lpstr>
      <vt:lpstr>PowerPoint Presentation</vt:lpstr>
      <vt:lpstr>PowerPoint Presentation</vt:lpstr>
      <vt:lpstr>Sample 18</vt:lpstr>
      <vt:lpstr>PowerPoint Presentation</vt:lpstr>
      <vt:lpstr>PowerPoint Presentation</vt:lpstr>
      <vt:lpstr>Sample 36-1</vt:lpstr>
      <vt:lpstr>PowerPoint Presentation</vt:lpstr>
      <vt:lpstr>PowerPoint Presentation</vt:lpstr>
      <vt:lpstr>Sample 36-2</vt:lpstr>
      <vt:lpstr>PowerPoint Presentation</vt:lpstr>
      <vt:lpstr>PowerPoint Presentation</vt:lpstr>
      <vt:lpstr>Sample 40 </vt:lpstr>
      <vt:lpstr>PowerPoint Presentation</vt:lpstr>
      <vt:lpstr>PowerPoint Presentation</vt:lpstr>
      <vt:lpstr>PowerPoint Presentation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Copper Nanoparticles</dc:title>
  <cp:lastModifiedBy>Alyssa Smith</cp:lastModifiedBy>
  <cp:revision>10</cp:revision>
  <dcterms:modified xsi:type="dcterms:W3CDTF">2019-04-02T02:24:56Z</dcterms:modified>
</cp:coreProperties>
</file>